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D1F21-ADEC-4E01-9374-12470E96A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276A7-D8AC-4D57-877A-5F6E91479A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55.xml"/><Relationship Id="rId3" Type="http://schemas.openxmlformats.org/officeDocument/2006/relationships/tags" Target="../tags/tag28.xml"/><Relationship Id="rId29" Type="http://schemas.openxmlformats.org/officeDocument/2006/relationships/tags" Target="../tags/tag54.xml"/><Relationship Id="rId28" Type="http://schemas.openxmlformats.org/officeDocument/2006/relationships/tags" Target="../tags/tag53.xml"/><Relationship Id="rId27" Type="http://schemas.openxmlformats.org/officeDocument/2006/relationships/tags" Target="../tags/tag52.xml"/><Relationship Id="rId26" Type="http://schemas.openxmlformats.org/officeDocument/2006/relationships/tags" Target="../tags/tag51.xml"/><Relationship Id="rId25" Type="http://schemas.openxmlformats.org/officeDocument/2006/relationships/tags" Target="../tags/tag50.xml"/><Relationship Id="rId24" Type="http://schemas.openxmlformats.org/officeDocument/2006/relationships/tags" Target="../tags/tag49.xml"/><Relationship Id="rId23" Type="http://schemas.openxmlformats.org/officeDocument/2006/relationships/tags" Target="../tags/tag48.xml"/><Relationship Id="rId22" Type="http://schemas.openxmlformats.org/officeDocument/2006/relationships/tags" Target="../tags/tag47.xml"/><Relationship Id="rId21" Type="http://schemas.openxmlformats.org/officeDocument/2006/relationships/tags" Target="../tags/tag46.xml"/><Relationship Id="rId20" Type="http://schemas.openxmlformats.org/officeDocument/2006/relationships/tags" Target="../tags/tag45.xml"/><Relationship Id="rId2" Type="http://schemas.openxmlformats.org/officeDocument/2006/relationships/tags" Target="../tags/tag27.xml"/><Relationship Id="rId19" Type="http://schemas.openxmlformats.org/officeDocument/2006/relationships/tags" Target="../tags/tag44.xml"/><Relationship Id="rId18" Type="http://schemas.openxmlformats.org/officeDocument/2006/relationships/tags" Target="../tags/tag43.xml"/><Relationship Id="rId17" Type="http://schemas.openxmlformats.org/officeDocument/2006/relationships/tags" Target="../tags/tag42.xml"/><Relationship Id="rId16" Type="http://schemas.openxmlformats.org/officeDocument/2006/relationships/tags" Target="../tags/tag41.xml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tags" Target="../tags/tag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890000" y="0"/>
            <a:ext cx="3302000" cy="6858000"/>
          </a:xfrm>
          <a:prstGeom prst="rect">
            <a:avLst/>
          </a:prstGeom>
          <a:solidFill>
            <a:srgbClr val="1A54A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128000" y="0"/>
            <a:ext cx="76200" cy="68580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652000" y="889000"/>
            <a:ext cx="1905000" cy="1905000"/>
          </a:xfrm>
          <a:prstGeom prst="rect">
            <a:avLst/>
          </a:prstGeom>
          <a:solidFill>
            <a:srgbClr val="2464B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652000" y="3175000"/>
            <a:ext cx="1905000" cy="1143000"/>
          </a:xfrm>
          <a:prstGeom prst="rect">
            <a:avLst/>
          </a:prstGeom>
          <a:solidFill>
            <a:srgbClr val="2D76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52000" y="4699000"/>
            <a:ext cx="1905000" cy="1524000"/>
          </a:xfrm>
          <a:prstGeom prst="rect">
            <a:avLst/>
          </a:prstGeom>
          <a:solidFill>
            <a:srgbClr val="2464B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62000" y="1219200"/>
            <a:ext cx="1219200" cy="635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62000" y="1549400"/>
            <a:ext cx="7874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A8C8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云印超市 </a:t>
            </a:r>
            <a:r>
              <a:rPr lang="en-US" altLang="zh-CN" sz="1700" b="1">
                <a:solidFill>
                  <a:srgbClr val="A8C8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700" b="1">
                <a:solidFill>
                  <a:srgbClr val="A8C8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在线打印 </a:t>
            </a:r>
            <a:r>
              <a:rPr lang="en-US" altLang="zh-CN" sz="1700" b="1">
                <a:solidFill>
                  <a:srgbClr val="A8C8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SaaS </a:t>
            </a:r>
            <a:r>
              <a:rPr lang="zh-CN" altLang="en-US" sz="1700" b="1">
                <a:solidFill>
                  <a:srgbClr val="A8C8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平台</a:t>
            </a:r>
            <a:endParaRPr lang="zh-CN" altLang="en-US" sz="1700" b="1">
              <a:solidFill>
                <a:srgbClr val="A8C8F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2000" y="21336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50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市级运营商招募</a:t>
            </a:r>
            <a:endParaRPr lang="zh-CN" altLang="en-US" sz="50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2000" y="3403600"/>
            <a:ext cx="7874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一市一人一站点 </a:t>
            </a:r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线下独占一城 </a:t>
            </a:r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线上辐射全国</a:t>
            </a:r>
            <a:endParaRPr lang="zh-CN" altLang="en-US" sz="1900">
              <a:solidFill>
                <a:srgbClr val="C8DCF5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2000" y="4064000"/>
            <a:ext cx="6604000" cy="15240"/>
          </a:xfrm>
          <a:prstGeom prst="rect">
            <a:avLst/>
          </a:prstGeom>
          <a:solidFill>
            <a:srgbClr val="5A82B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62000" y="4318000"/>
            <a:ext cx="7874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全国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33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省直营印刷厂  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|  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大部分城市次日达  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|  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彩印最低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0.05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页</a:t>
            </a:r>
            <a:endParaRPr lang="zh-CN" altLang="en-US" sz="1500">
              <a:solidFill>
                <a:srgbClr val="D7E6F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  <a:p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完整云印分销系统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无限收代理  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|  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独立打印商家管理系统   </a:t>
            </a:r>
            <a:r>
              <a:rPr lang="en-US" altLang="zh-CN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|   </a:t>
            </a:r>
            <a:r>
              <a:rPr lang="zh-CN" altLang="en-US" sz="1500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云资料库一键同步</a:t>
            </a:r>
            <a:endParaRPr lang="zh-CN" altLang="en-US" sz="1500">
              <a:solidFill>
                <a:srgbClr val="D7E6F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2000" y="5334000"/>
            <a:ext cx="42672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27760" y="551688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26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 </a:t>
            </a:r>
            <a:r>
              <a:rPr lang="en-US" altLang="zh-CN" sz="26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26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 </a:t>
            </a:r>
            <a:r>
              <a:rPr lang="en-US" altLang="zh-CN" sz="26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26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</a:t>
            </a:r>
            <a:endParaRPr lang="zh-CN" altLang="en-US" sz="2600" b="1">
              <a:solidFill>
                <a:srgbClr val="281E0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07000" y="5334000"/>
            <a:ext cx="4267200" cy="838200"/>
          </a:xfrm>
          <a:prstGeom prst="rect">
            <a:avLst/>
          </a:prstGeom>
          <a:noFill/>
          <a:ln w="15240" cap="flat" cmpd="sng" algn="ctr">
            <a:solidFill>
              <a:srgbClr val="96B9E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520055" y="551688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D2E4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招商白皮书 </a:t>
            </a:r>
            <a:r>
              <a:rPr lang="en-US" altLang="zh-CN" b="1">
                <a:solidFill>
                  <a:srgbClr val="D2E4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b="1">
                <a:solidFill>
                  <a:srgbClr val="D2E4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项目说明</a:t>
            </a:r>
            <a:endParaRPr lang="zh-CN" altLang="en-US" b="1">
              <a:solidFill>
                <a:srgbClr val="D2E4F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CONTENTS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目录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02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7526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752600"/>
            <a:ext cx="63500" cy="939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90600" y="19558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01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27200" y="19177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项目概述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27200" y="22733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云印超市是什么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6146800" y="17526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146800" y="1752600"/>
            <a:ext cx="63500" cy="9398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375400" y="19558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02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12000" y="19177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市场机会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12000" y="22733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为什么是现在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762000" y="28702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2000" y="2870200"/>
            <a:ext cx="63500" cy="939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90600" y="30734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03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27200" y="30353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产品与服务能力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27200" y="33909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用户怎么下单，产能从哪来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6146800" y="28702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146800" y="2870200"/>
            <a:ext cx="63500" cy="9398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375400" y="30734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04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112000" y="30353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元买到什么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112000" y="33909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市级运营商权益清单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762000" y="39878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62000" y="3987800"/>
            <a:ext cx="63500" cy="939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990600" y="4191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727200" y="41529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收益模型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727200" y="45085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四条收益链路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三档测算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6146800" y="39878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146800" y="3987800"/>
            <a:ext cx="63500" cy="9398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375400" y="4191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06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112000" y="41529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怎么做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112000" y="45085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90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天启动路径与总部支持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762000" y="51054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762000" y="5105400"/>
            <a:ext cx="63500" cy="939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990600" y="53086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07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727200" y="52705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区域政策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27200" y="56261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一市一人一站点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6146800" y="5105400"/>
            <a:ext cx="5029200" cy="9398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6146800" y="5105400"/>
            <a:ext cx="63500" cy="9398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6375400" y="53086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6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08</a:t>
            </a:r>
            <a:endParaRPr lang="zh-CN" altLang="en-US" sz="26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112000" y="52705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入驻流程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112000" y="56261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五步落地与常见问题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01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项目概述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云印超市是什么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03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2000" y="15240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用户上传文档 → 在线选参数 → 在线支付 → 印刷厂就近生产 → 快递到家 </a:t>
            </a:r>
            <a:r>
              <a:rPr lang="en-US" altLang="zh-CN" sz="15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5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到店自提；</a:t>
            </a:r>
            <a:endParaRPr lang="zh-CN" altLang="en-US" sz="15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  <a:p>
            <a:r>
              <a:rPr lang="zh-CN" altLang="en-US" sz="15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每一个代理、每一个门店、每一个城市站点，都能在这套系统里发展自己的客户与下级，按订单持续分润。</a:t>
            </a:r>
            <a:endParaRPr lang="zh-CN" altLang="en-US" sz="15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762000" y="2540000"/>
            <a:ext cx="3302000" cy="13208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2000" y="2540000"/>
            <a:ext cx="63500" cy="1320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90600" y="28194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397000" y="2794000"/>
            <a:ext cx="2438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总部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0600" y="3276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印刷产能组织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系统研发运维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供应链议价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全国品牌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4318000" y="2540000"/>
            <a:ext cx="3302000" cy="13208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318000" y="2540000"/>
            <a:ext cx="63500" cy="13208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546600" y="28194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655820" y="278066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53000" y="2794000"/>
            <a:ext cx="2438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市级运营商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46600" y="3276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独占本市站点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运营本地市场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招募本市代理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推广本地商家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7874000" y="2540000"/>
            <a:ext cx="3302000" cy="13208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874000" y="2540000"/>
            <a:ext cx="63500" cy="1320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102600" y="28194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184515" y="278066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09000" y="2794000"/>
            <a:ext cx="2438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 </a:t>
            </a:r>
            <a:r>
              <a:rPr lang="en-US" altLang="zh-CN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商家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02600" y="3276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在自有客户群销售打印服务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赚取差价与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CPS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分润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: 圆角 29"/>
          <p:cNvSpPr/>
          <p:nvPr/>
        </p:nvSpPr>
        <p:spPr>
          <a:xfrm>
            <a:off x="762000" y="4191000"/>
            <a:ext cx="10668000" cy="1270000"/>
          </a:xfrm>
          <a:prstGeom prst="roundRect">
            <a:avLst>
              <a:gd name="adj" fmla="val 8000"/>
            </a:avLst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62000" y="4191000"/>
            <a:ext cx="76200" cy="12700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066800" y="4368800"/>
            <a:ext cx="1016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对市级运营商来说，云印超市更准确的定位是：</a:t>
            </a:r>
            <a:endParaRPr lang="zh-CN" altLang="en-US" sz="14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6800" y="47498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一套「无需囤货、无需设备、无需设计能力」的本地打印生意操作系统</a:t>
            </a:r>
            <a:endParaRPr lang="zh-CN" altLang="en-US" sz="22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83615" y="2780665"/>
            <a:ext cx="485140" cy="3949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02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市场机会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市场机会：为什么是现在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04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473200"/>
            <a:ext cx="5232400" cy="2235200"/>
          </a:xfrm>
          <a:prstGeom prst="roundRect">
            <a:avLst>
              <a:gd name="adj" fmla="val 8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473200"/>
            <a:ext cx="63500" cy="2235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16000" y="16510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需求端：打印是刚需，正在从线下搬到线上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16000" y="2159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44600" y="2082800"/>
            <a:ext cx="45974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学生：课件、论文、考研资料、简历</a:t>
            </a:r>
            <a:r>
              <a:rPr lang="en-US" altLang="zh-CN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批量 </a:t>
            </a:r>
            <a:r>
              <a:rPr lang="en-US" altLang="zh-CN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周期性复购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16000" y="2540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244600" y="2463800"/>
            <a:ext cx="45974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企业：标书胶装、合同、手册</a:t>
            </a:r>
            <a:r>
              <a:rPr lang="en-US" altLang="zh-CN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单价高、时效敏感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016000" y="2921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244600" y="2844800"/>
            <a:ext cx="45974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电商个体户：定制印刷品、吊牌、宣传单页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16000" y="3302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244600" y="3225800"/>
            <a:ext cx="45974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社群团长：资料包、绘本、字帖</a:t>
            </a:r>
            <a:r>
              <a:rPr lang="en-US" altLang="zh-CN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一次团购几十到几百单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6299200" y="1473200"/>
            <a:ext cx="5130800" cy="2235200"/>
          </a:xfrm>
          <a:prstGeom prst="roundRect">
            <a:avLst>
              <a:gd name="adj" fmla="val 8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299200" y="1473200"/>
            <a:ext cx="63500" cy="22352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供给端：产能过剩与获客不足的结构性错配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553200" y="2159000"/>
            <a:ext cx="88900" cy="88900"/>
          </a:xfrm>
          <a:prstGeom prst="ellipse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781800" y="2082800"/>
            <a:ext cx="4495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印刷厂：设备有富余产能，却缺少稳定的线上订单入口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553200" y="2540000"/>
            <a:ext cx="88900" cy="88900"/>
          </a:xfrm>
          <a:prstGeom prst="ellipse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781800" y="2463800"/>
            <a:ext cx="4495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中小微客户：想省钱、想省事，却只有「跑门店」一条路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553200" y="2921000"/>
            <a:ext cx="88900" cy="88900"/>
          </a:xfrm>
          <a:prstGeom prst="ellipse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781800" y="2844800"/>
            <a:ext cx="4495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云印超市：总部接产能与系统，城市站点接本地市场</a:t>
            </a:r>
            <a:endParaRPr lang="zh-CN" altLang="en-US" sz="13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62000" y="39624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62000" y="39624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016000" y="40640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时机：数字化与分销基础设施已成熟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: 圆角 33"/>
          <p:cNvSpPr/>
          <p:nvPr/>
        </p:nvSpPr>
        <p:spPr>
          <a:xfrm>
            <a:off x="762000" y="4597400"/>
            <a:ext cx="3365500" cy="1397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90600" y="4800600"/>
            <a:ext cx="254000" cy="2540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55370" y="4725670"/>
            <a:ext cx="254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2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</a:t>
            </a:r>
            <a:endParaRPr lang="zh-CN" altLang="en-US" sz="12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371600" y="4800600"/>
            <a:ext cx="25273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支付与物流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90600" y="5207000"/>
            <a:ext cx="29083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在线支付普及、快递次日达已成常态，跨区域交付没有障碍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矩形: 圆角 38"/>
          <p:cNvSpPr/>
          <p:nvPr/>
        </p:nvSpPr>
        <p:spPr>
          <a:xfrm>
            <a:off x="4406900" y="4597400"/>
            <a:ext cx="3365500" cy="1397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635500" y="4800600"/>
            <a:ext cx="254000" cy="2540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27575" y="4728845"/>
            <a:ext cx="254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2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</a:t>
            </a:r>
            <a:endParaRPr lang="zh-CN" altLang="en-US" sz="12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016500" y="4800600"/>
            <a:ext cx="25273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分销 </a:t>
            </a:r>
            <a:r>
              <a:rPr lang="en-US" altLang="zh-CN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SaaS </a:t>
            </a:r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化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635500" y="5207000"/>
            <a:ext cx="29083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代理商体系在线化，「一市一人」也能像管理团队一样管理渠道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8051800" y="4597400"/>
            <a:ext cx="3365500" cy="1397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8280400" y="4800600"/>
            <a:ext cx="254000" cy="2540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8328025" y="4728845"/>
            <a:ext cx="254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2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endParaRPr lang="zh-CN" altLang="en-US" sz="12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661400" y="4800600"/>
            <a:ext cx="25273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文件与云技术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280400" y="5207000"/>
            <a:ext cx="29083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上传即解析页数、自动排版、自动计价，无需人工报价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02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市场机会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竞争格局：我们的切口在哪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76400"/>
          <a:ext cx="10668001" cy="279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207"/>
                <a:gridCol w="2115207"/>
                <a:gridCol w="2758966"/>
                <a:gridCol w="3678621"/>
              </a:tblGrid>
              <a:tr h="584200"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类型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代表模式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短板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云印超市的切口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线下打印店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门店到店打印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贵、慢、受地域限制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低至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0.05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页起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大部分城市次日达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单一大厂线上打印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只做自有流量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不做本地分销，代理无利可分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完整分销系统，城市站点可持续分润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图文店加盟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加盟费数万起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需门店、设备、装修、押金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980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市，零设备、零库存、零房租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762000" y="43180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2000" y="43180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16000" y="44196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一句话结论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2000" y="49784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9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把「产能过剩的印刷厂」与「想省钱又怕麻烦的客户」接起来，用城市站点做本地渠道，用分销系统做全国裂变。</a:t>
            </a:r>
            <a:endParaRPr lang="zh-CN" altLang="en-US" sz="19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2000" y="56896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我们不靠开店的辛苦钱，靠的是「渠道 </a:t>
            </a:r>
            <a:r>
              <a:rPr lang="en-US" altLang="zh-CN" sz="15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5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订单分润」的持续收益。</a:t>
            </a:r>
            <a:endParaRPr lang="zh-CN" altLang="en-US" sz="15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03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产品与服务能力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我们提供什么：五大核心能力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06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>
            <p:custDataLst>
              <p:tags r:id="rId1"/>
            </p:custDataLst>
          </p:nvPr>
        </p:nvSpPr>
        <p:spPr>
          <a:xfrm>
            <a:off x="762000" y="1524000"/>
            <a:ext cx="10668000" cy="787400"/>
          </a:xfrm>
          <a:prstGeom prst="roundRect">
            <a:avLst>
              <a:gd name="adj" fmla="val 14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762000" y="1524000"/>
            <a:ext cx="736600" cy="7874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839470" y="1676400"/>
            <a:ext cx="736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20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01</a:t>
            </a:r>
            <a:endParaRPr lang="zh-CN" altLang="en-US" sz="20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1701800" y="16510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印刷厂直供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1701800" y="1955800"/>
            <a:ext cx="952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全国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33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省份直营印刷厂，规模化集采与集中生产，大部分城市次日达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>
            <p:custDataLst>
              <p:tags r:id="rId6"/>
            </p:custDataLst>
          </p:nvPr>
        </p:nvSpPr>
        <p:spPr>
          <a:xfrm>
            <a:off x="762000" y="2438400"/>
            <a:ext cx="10668000" cy="787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762000" y="2438400"/>
            <a:ext cx="736600" cy="7874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839470" y="2590800"/>
            <a:ext cx="736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20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02</a:t>
            </a:r>
            <a:endParaRPr lang="zh-CN" altLang="en-US" sz="20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1701800" y="25654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超低底价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701800" y="2870200"/>
            <a:ext cx="952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经济彩印最低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0.05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页，运营商在此之上自由定价，利润翻几倍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>
            <p:custDataLst>
              <p:tags r:id="rId11"/>
            </p:custDataLst>
          </p:nvPr>
        </p:nvSpPr>
        <p:spPr>
          <a:xfrm>
            <a:off x="762000" y="3352800"/>
            <a:ext cx="10668000" cy="787400"/>
          </a:xfrm>
          <a:prstGeom prst="roundRect">
            <a:avLst>
              <a:gd name="adj" fmla="val 14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762000" y="3352800"/>
            <a:ext cx="736600" cy="7874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839470" y="3505200"/>
            <a:ext cx="736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20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03</a:t>
            </a:r>
            <a:endParaRPr lang="zh-CN" altLang="en-US" sz="20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1701800" y="34798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云印分销系统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1701800" y="3784600"/>
            <a:ext cx="952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无限招募代理，层级清晰、归属锁定、佣金自动结算，代理发展代理不吃亏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: 圆角 25"/>
          <p:cNvSpPr/>
          <p:nvPr>
            <p:custDataLst>
              <p:tags r:id="rId16"/>
            </p:custDataLst>
          </p:nvPr>
        </p:nvSpPr>
        <p:spPr>
          <a:xfrm>
            <a:off x="762000" y="4267200"/>
            <a:ext cx="10668000" cy="787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7"/>
            </p:custDataLst>
          </p:nvPr>
        </p:nvSpPr>
        <p:spPr>
          <a:xfrm>
            <a:off x="762000" y="4267200"/>
            <a:ext cx="736600" cy="7874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839470" y="4400550"/>
            <a:ext cx="736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20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04</a:t>
            </a:r>
            <a:endParaRPr lang="zh-CN" altLang="en-US" sz="20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1701800" y="43942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独立商家系统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1701800" y="4699000"/>
            <a:ext cx="952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独立打印商家管理系统：接单、计价、发货、对账各自独立，总部运维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>
            <p:custDataLst>
              <p:tags r:id="rId21"/>
            </p:custDataLst>
          </p:nvPr>
        </p:nvSpPr>
        <p:spPr>
          <a:xfrm>
            <a:off x="762000" y="5181600"/>
            <a:ext cx="10668000" cy="787400"/>
          </a:xfrm>
          <a:prstGeom prst="roundRect">
            <a:avLst>
              <a:gd name="adj" fmla="val 14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2"/>
            </p:custDataLst>
          </p:nvPr>
        </p:nvSpPr>
        <p:spPr>
          <a:xfrm>
            <a:off x="762000" y="5181600"/>
            <a:ext cx="736600" cy="7874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3"/>
            </p:custDataLst>
          </p:nvPr>
        </p:nvSpPr>
        <p:spPr>
          <a:xfrm>
            <a:off x="839470" y="5334000"/>
            <a:ext cx="736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20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</a:t>
            </a:r>
            <a:endParaRPr lang="zh-CN" altLang="en-US" sz="20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4"/>
            </p:custDataLst>
          </p:nvPr>
        </p:nvSpPr>
        <p:spPr>
          <a:xfrm>
            <a:off x="1701800" y="53086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云资料库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1701800" y="5613400"/>
            <a:ext cx="952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总部维护资料、模板、素材，一键同步到运营商与代理端，无需自己整理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03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产品与服务能力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用户怎么下单，产能怎么接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07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676400"/>
            <a:ext cx="1600200" cy="838200"/>
          </a:xfrm>
          <a:prstGeom prst="roundRect">
            <a:avLst>
              <a:gd name="adj" fmla="val 14000"/>
            </a:avLst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38200" y="1879600"/>
            <a:ext cx="144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上传文件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74900" y="1879600"/>
            <a:ext cx="203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1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1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2590800" y="1676400"/>
            <a:ext cx="1600200" cy="838200"/>
          </a:xfrm>
          <a:prstGeom prst="roundRect">
            <a:avLst>
              <a:gd name="adj" fmla="val 14000"/>
            </a:avLst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667000" y="1879600"/>
            <a:ext cx="144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选择参数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03700" y="1879600"/>
            <a:ext cx="203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1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1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4419600" y="1676400"/>
            <a:ext cx="1600200" cy="838200"/>
          </a:xfrm>
          <a:prstGeom prst="roundRect">
            <a:avLst>
              <a:gd name="adj" fmla="val 14000"/>
            </a:avLst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495800" y="1879600"/>
            <a:ext cx="144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实时计价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32500" y="1879600"/>
            <a:ext cx="203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1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1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6248400" y="1676400"/>
            <a:ext cx="1600200" cy="838200"/>
          </a:xfrm>
          <a:prstGeom prst="roundRect">
            <a:avLst>
              <a:gd name="adj" fmla="val 14000"/>
            </a:avLst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324600" y="1879600"/>
            <a:ext cx="144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在线支付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61300" y="1879600"/>
            <a:ext cx="203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1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1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077200" y="1676400"/>
            <a:ext cx="1600200" cy="838200"/>
          </a:xfrm>
          <a:prstGeom prst="roundRect">
            <a:avLst>
              <a:gd name="adj" fmla="val 14000"/>
            </a:avLst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153400" y="1879600"/>
            <a:ext cx="144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就近派单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90100" y="1879600"/>
            <a:ext cx="203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1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1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9906000" y="1676400"/>
            <a:ext cx="1600200" cy="838200"/>
          </a:xfrm>
          <a:prstGeom prst="roundRect">
            <a:avLst>
              <a:gd name="adj" fmla="val 14000"/>
            </a:avLst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982200" y="1879600"/>
            <a:ext cx="144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次日达 </a:t>
            </a:r>
            <a:r>
              <a:rPr lang="en-US" altLang="zh-CN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自提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62000" y="27940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62000" y="27940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16000" y="28956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支持的打印参数（系统自动解析、自动计算）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2000" y="34036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打印类型（喷墨彩色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激光彩色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激光黑白）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纸张大小（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A3 / A4 / B5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）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单双面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纸张类型（复印纸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护眼纸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高端纸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铜版纸）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2000" y="37592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克重（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70g / 80g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）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装订方式（订书钉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胶装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铁环）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页面布局（二合一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四合一）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份数（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份起印）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762000" y="4419600"/>
            <a:ext cx="3302000" cy="14986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62000" y="4419600"/>
            <a:ext cx="63500" cy="1498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990600" y="46228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下单前即时出价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90600" y="5029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打印费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装订费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配送费 − 优惠，明细透明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4343400" y="4419600"/>
            <a:ext cx="3302000" cy="14986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343400" y="4419600"/>
            <a:ext cx="63500" cy="1498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4572000" y="46228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客户先付款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572000" y="5029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资金不经过运营商账户，运营商无需垫资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7924800" y="4419600"/>
            <a:ext cx="3302000" cy="14986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7924800" y="4419600"/>
            <a:ext cx="63500" cy="1498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8153400" y="46228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系统自动派单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153400" y="5029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按收货地址调度至最近的印刷厂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网点生产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01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项目概述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对比：传统打印店 </a:t>
            </a:r>
            <a:r>
              <a:rPr lang="en-US" altLang="zh-CN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vs </a:t>
            </a:r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云印超市市级站点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08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25600"/>
          <a:ext cx="106680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3627120"/>
                <a:gridCol w="4907280"/>
              </a:tblGrid>
              <a:tr h="584200"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维度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传统打印店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云印超市市级站点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生产端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单店设备，产能有限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全国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33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省直营印刷厂，规模化集采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交付速度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依赖客户上门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大部分城市次日达，支持到店自提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价格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单页彩印普遍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0.5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经济彩印最低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0.05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定价权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自行定价但成本高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运营商自由定价，差价归自己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获客半径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门店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公里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线上不限省市，全国可做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人力投入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需值守、需印工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一部手机即可开工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风险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重资产、淡旺季明显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无设备折旧、无库存、无房租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04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您的职责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您的职责：三件事，做到位就有结果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09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778000"/>
            <a:ext cx="3378200" cy="21590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778000"/>
            <a:ext cx="63500" cy="21590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90600" y="20574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55370" y="1988820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97000" y="2032000"/>
            <a:ext cx="2514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9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运营本市市场</a:t>
            </a:r>
            <a:endParaRPr lang="zh-CN" altLang="en-US" sz="19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90600" y="2514600"/>
            <a:ext cx="292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建立本地客户与社群，做地推与线上内容，维护老客户复购</a:t>
            </a:r>
            <a:endParaRPr lang="zh-CN" altLang="en-US" sz="13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4394200" y="1778000"/>
            <a:ext cx="3378200" cy="21590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394200" y="1778000"/>
            <a:ext cx="63500" cy="21590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622800" y="20574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727575" y="2032000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29200" y="2032000"/>
            <a:ext cx="2514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9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招募本市代理</a:t>
            </a:r>
            <a:endParaRPr lang="zh-CN" altLang="en-US" sz="19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22800" y="2514600"/>
            <a:ext cx="292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面向学生代理、社群团长、微商、便利店、文印从业者招商</a:t>
            </a:r>
            <a:endParaRPr lang="zh-CN" altLang="en-US" sz="13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026400" y="1778000"/>
            <a:ext cx="3378200" cy="21590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026400" y="1778000"/>
            <a:ext cx="63500" cy="21590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255000" y="20574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331200" y="1988820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61400" y="2032000"/>
            <a:ext cx="2514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9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推广本地商家</a:t>
            </a:r>
            <a:endParaRPr lang="zh-CN" altLang="en-US" sz="19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55000" y="2514600"/>
            <a:ext cx="292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邀约图文店、便利店、快递驿站、校园超市入驻接单履约</a:t>
            </a:r>
            <a:endParaRPr lang="zh-CN" altLang="en-US" sz="13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2000" y="42672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62000" y="42672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016000" y="43688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收益结构：四条收益链路，同一条订单多次受益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: 圆角 31"/>
          <p:cNvSpPr/>
          <p:nvPr/>
        </p:nvSpPr>
        <p:spPr>
          <a:xfrm>
            <a:off x="762000" y="4902200"/>
            <a:ext cx="10668000" cy="1219200"/>
          </a:xfrm>
          <a:prstGeom prst="roundRect">
            <a:avLst>
              <a:gd name="adj" fmla="val 8000"/>
            </a:avLst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990600" y="51054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代理招募收益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90600" y="54356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运营商自定授权价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54400" y="5105400"/>
            <a:ext cx="12700" cy="7620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3594100" y="51054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商家流水分润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594100" y="54356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本地商家每单分润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057900" y="5105400"/>
            <a:ext cx="12700" cy="7620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197600" y="51054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线上获客 </a:t>
            </a:r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CPS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197600" y="54356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线上订单按实付分润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661400" y="5105400"/>
            <a:ext cx="12700" cy="7620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8801100" y="51054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自有定价差价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801100" y="5435600"/>
            <a:ext cx="241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底价之上自由定价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权益清单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 </a:t>
            </a:r>
            <a:r>
              <a:rPr lang="en-US" altLang="zh-CN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 </a:t>
            </a:r>
            <a:r>
              <a:rPr lang="en-US" altLang="zh-CN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站点，买到什么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10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498600"/>
            <a:ext cx="3810000" cy="1524000"/>
          </a:xfrm>
          <a:prstGeom prst="roundRect">
            <a:avLst>
              <a:gd name="adj" fmla="val 8000"/>
            </a:avLst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66800" y="1651000"/>
            <a:ext cx="330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AAC8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站点授权费</a:t>
            </a:r>
            <a:endParaRPr lang="zh-CN" altLang="en-US" sz="1400" b="1">
              <a:solidFill>
                <a:srgbClr val="AAC8F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66800" y="1955800"/>
            <a:ext cx="330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42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</a:t>
            </a:r>
            <a:endParaRPr lang="zh-CN" altLang="en-US" sz="42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89200" y="2235200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 </a:t>
            </a:r>
            <a:r>
              <a:rPr lang="en-US" altLang="zh-CN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 </a:t>
            </a:r>
            <a:r>
              <a:rPr lang="en-US" altLang="zh-CN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5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</a:t>
            </a:r>
            <a:endParaRPr lang="zh-CN" altLang="en-US" sz="15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66800" y="2616200"/>
            <a:ext cx="330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00">
                <a:solidFill>
                  <a:srgbClr val="BED4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一次性授权费 </a:t>
            </a:r>
            <a:r>
              <a:rPr lang="en-US" altLang="zh-CN" sz="1200">
                <a:solidFill>
                  <a:srgbClr val="BED4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200">
                <a:solidFill>
                  <a:srgbClr val="BED4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独占区域权限</a:t>
            </a:r>
            <a:endParaRPr lang="zh-CN" altLang="en-US" sz="1200">
              <a:solidFill>
                <a:srgbClr val="BED4F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762000" y="31750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62000" y="3175000"/>
            <a:ext cx="508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65200" y="33147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区域独占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5200" y="36068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一市一人一站点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4394200" y="31750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394200" y="3175000"/>
            <a:ext cx="508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597400" y="33147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独立后台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97400" y="36068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订单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商家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财务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看板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8026400" y="31750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26400" y="3175000"/>
            <a:ext cx="508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229600" y="33147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无限收代理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29600" y="36068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代理数量不设上限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762000" y="41402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62000" y="4140200"/>
            <a:ext cx="50800" cy="8382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65200" y="42799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定价权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65200" y="45720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底价之上自由定价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: 圆角 31"/>
          <p:cNvSpPr/>
          <p:nvPr/>
        </p:nvSpPr>
        <p:spPr>
          <a:xfrm>
            <a:off x="4394200" y="41402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394200" y="4140200"/>
            <a:ext cx="50800" cy="8382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597400" y="42799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招商物料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97400" y="45720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海报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PPT 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话术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素材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8026400" y="41402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026400" y="4140200"/>
            <a:ext cx="50800" cy="8382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8229600" y="42799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系统培训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229600" y="45720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从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到能独立开单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762000" y="51054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762000" y="5105400"/>
            <a:ext cx="508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965200" y="52451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自动结算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65200" y="55372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T+1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结算、明细可查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4394200" y="51054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4394200" y="5105400"/>
            <a:ext cx="508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4597400" y="52451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商家权限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597400" y="55372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可推广、接入本地商家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矩形: 圆角 47"/>
          <p:cNvSpPr/>
          <p:nvPr/>
        </p:nvSpPr>
        <p:spPr>
          <a:xfrm>
            <a:off x="8026400" y="5105400"/>
            <a:ext cx="3403600" cy="838200"/>
          </a:xfrm>
          <a:prstGeom prst="roundRect">
            <a:avLst>
              <a:gd name="adj" fmla="val 12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8026400" y="5105400"/>
            <a:ext cx="50800" cy="8382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8229600" y="52451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线上不限区域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229600" y="5537200"/>
            <a:ext cx="2997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不限本市，全国可做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2000" y="6146800"/>
            <a:ext cx="10668000" cy="203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762000" y="61214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0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费用说明：</a:t>
            </a:r>
            <a:r>
              <a:rPr lang="en-US" altLang="zh-CN" sz="10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0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元为一次性站点授权费，含站点开通、区域权限、系统账号、招商物料与培训，系统升级不再收费；印刷生产成本按订单结算，不再从运营商账上另扣。</a:t>
            </a:r>
            <a:endParaRPr lang="zh-CN" altLang="en-US" sz="10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收益模型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收益从哪来：四条收益链路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11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76400"/>
          <a:ext cx="106680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046"/>
                <a:gridCol w="1791572"/>
                <a:gridCol w="3420275"/>
                <a:gridCol w="3583145"/>
                <a:gridCol w="1302962"/>
              </a:tblGrid>
              <a:tr h="584200">
                <a:tc>
                  <a:txBody>
                    <a:bodyPr/>
                    <a:lstStyle/>
                    <a:p>
                      <a:r>
                        <a:rPr lang="en-US" altLang="zh-CN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#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收益来源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怎么赚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举例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结算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r>
                        <a:rPr lang="en-US" altLang="zh-CN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代理招募收益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向本市代理收取授权费，价格自定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招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名代理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200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= 1,000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即时到账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r>
                        <a:rPr lang="en-US" altLang="zh-CN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商家流水分润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本地商家每笔订单按比例分润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商家月流水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40,000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4% = 1,600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T+1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r>
                        <a:rPr lang="en-US" altLang="zh-CN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线上获客分润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线上带来的订单按实付金额分润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线上月实付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60,000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4% = 2,400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T+1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r>
                        <a:rPr lang="en-US" altLang="zh-CN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自有定价差价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在平台底价之上自由定价赚差价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自主成交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20,000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12% = 2,400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随单结算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762000" y="45212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2000" y="45212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16000" y="46228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关键区别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2000" y="51816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传统打印店的收益 </a:t>
            </a:r>
            <a:r>
              <a:rPr lang="en-US" altLang="zh-CN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= </a:t>
            </a:r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门店 </a:t>
            </a:r>
            <a:r>
              <a:rPr lang="en-US" altLang="zh-CN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 </a:t>
            </a:r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公里内的客户；云印超市运营商的收益 </a:t>
            </a:r>
            <a:r>
              <a:rPr lang="en-US" altLang="zh-CN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= </a:t>
            </a:r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本地渠道收益 </a:t>
            </a:r>
            <a:r>
              <a:rPr lang="en-US" altLang="zh-CN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全国线上订单分润。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收益模型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能赚多少：三档收益测算（示例推演）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12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51000"/>
          <a:ext cx="10668000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4829"/>
                <a:gridCol w="2601951"/>
                <a:gridCol w="2775415"/>
                <a:gridCol w="3295805"/>
              </a:tblGrid>
              <a:tr h="5842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收益项</a:t>
                      </a:r>
                      <a:endParaRPr lang="zh-CN" altLang="en-US" sz="13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保守起步（</a:t>
                      </a:r>
                      <a:r>
                        <a:rPr lang="en-US" altLang="zh-CN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月）</a:t>
                      </a:r>
                      <a:endParaRPr lang="zh-CN" altLang="en-US" sz="13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稳定运营（</a:t>
                      </a:r>
                      <a:r>
                        <a:rPr lang="en-US" altLang="zh-CN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12 </a:t>
                      </a:r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月）</a:t>
                      </a:r>
                      <a:endParaRPr lang="zh-CN" altLang="en-US" sz="13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站点成熟（规模化）</a:t>
                      </a:r>
                      <a:endParaRPr lang="zh-CN" altLang="en-US" sz="13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代理招募收益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5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名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200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= 1,000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月新增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名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= 600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—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代理出单分润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—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40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人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500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4% = 800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人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1,000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× 4% = 4,000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本地商家分润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6,000 × 4% = 240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40,000 × 4% = 1,600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150,000 × 4% = 6,000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线上获客分润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8,000 × 4% = 320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60,000 × 4% = 2,400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250,000 × 4% = 10,000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自有定价差价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3,000 × 12% = 360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20,000 × 12% = 2,400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80,000 × 10% = 8,000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月收益合计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约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1,920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约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7,800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约 </a:t>
                      </a:r>
                      <a:r>
                        <a:rPr lang="en-US" altLang="zh-CN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28,000 </a:t>
                      </a:r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</a:tbl>
          </a:graphicData>
        </a:graphic>
      </p:graphicFrame>
      <p:sp>
        <p:nvSpPr>
          <p:cNvPr id="12" name="矩形: 圆角 11"/>
          <p:cNvSpPr/>
          <p:nvPr/>
        </p:nvSpPr>
        <p:spPr>
          <a:xfrm>
            <a:off x="762000" y="5435600"/>
            <a:ext cx="10668000" cy="558800"/>
          </a:xfrm>
          <a:prstGeom prst="roundRect">
            <a:avLst>
              <a:gd name="adj" fmla="val 10000"/>
            </a:avLst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2000" y="5435600"/>
            <a:ext cx="76200" cy="558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41400" y="5537200"/>
            <a:ext cx="1016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回本判断：</a:t>
            </a:r>
            <a:r>
              <a:rPr lang="en-US" altLang="zh-CN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元站点费，保守情景下首月即可回本。 以上为示例推演，不构成收益承诺。</a:t>
            </a:r>
            <a:endParaRPr lang="zh-CN" altLang="en-US" sz="14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收益模型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收益增长曲线：越做越值钱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13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651000" y="4396565"/>
            <a:ext cx="1905000" cy="578660"/>
          </a:xfrm>
          <a:prstGeom prst="roundRect">
            <a:avLst>
              <a:gd name="adj" fmla="val 6000"/>
            </a:avLst>
          </a:prstGeom>
          <a:solidFill>
            <a:srgbClr val="626E7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51000" y="3964765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7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1,920 </a:t>
            </a:r>
            <a:r>
              <a:rPr lang="zh-CN" altLang="en-US" sz="17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7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7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月</a:t>
            </a:r>
            <a:endParaRPr lang="zh-CN" altLang="en-US" sz="17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25040" y="5102225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保守起步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4826000" y="3595236"/>
            <a:ext cx="1905000" cy="1379989"/>
          </a:xfrm>
          <a:prstGeom prst="roundRect">
            <a:avLst>
              <a:gd name="adj" fmla="val 6000"/>
            </a:avLst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826000" y="3163436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700" b="1">
                <a:solidFill>
                  <a:srgbClr val="458BD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7,800 </a:t>
            </a:r>
            <a:r>
              <a:rPr lang="zh-CN" altLang="en-US" sz="1700" b="1">
                <a:solidFill>
                  <a:srgbClr val="458BD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700" b="1">
                <a:solidFill>
                  <a:srgbClr val="458BD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700" b="1">
                <a:solidFill>
                  <a:srgbClr val="458BD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月</a:t>
            </a:r>
            <a:endParaRPr lang="zh-CN" altLang="en-US" sz="1700" b="1">
              <a:solidFill>
                <a:srgbClr val="458BD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00040" y="5102225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稳定运营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8001000" y="1927225"/>
            <a:ext cx="1905000" cy="3048000"/>
          </a:xfrm>
          <a:prstGeom prst="roundRect">
            <a:avLst>
              <a:gd name="adj" fmla="val 6000"/>
            </a:avLst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001000" y="1495425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28,000 </a:t>
            </a:r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月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75040" y="5102225"/>
            <a:ext cx="190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站点成熟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70000" y="4975225"/>
            <a:ext cx="9144000" cy="1524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826000" y="1219200"/>
            <a:ext cx="6604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收益来源：代理体系 </a:t>
            </a:r>
            <a:r>
              <a:rPr lang="en-US" altLang="zh-CN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本地商家 </a:t>
            </a:r>
            <a:r>
              <a:rPr lang="en-US" altLang="zh-CN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线上订单 </a:t>
            </a:r>
            <a:r>
              <a:rPr lang="en-US" altLang="zh-CN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定价差价</a:t>
            </a:r>
            <a:endParaRPr lang="zh-CN" altLang="en-US" sz="13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2000" y="55372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95325" y="55372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16000" y="56388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投入 </a:t>
            </a:r>
            <a:r>
              <a:rPr lang="en-US" altLang="zh-CN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元，收益随代理数量与订单流水持续累积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收益模型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单页利润：底价越低，定价空间越大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14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51000"/>
          <a:ext cx="10668000" cy="241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461846"/>
                <a:gridCol w="2790092"/>
                <a:gridCol w="1641231"/>
                <a:gridCol w="1641231"/>
              </a:tblGrid>
              <a:tr h="584200"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场景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平台底价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运营商 </a:t>
                      </a:r>
                      <a:r>
                        <a:rPr lang="en-US" altLang="zh-CN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 </a:t>
                      </a:r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代理售价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单页利润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500 </a:t>
                      </a:r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页一单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zh-CN" altLang="en-US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校园社群走量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0.05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0.10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0.05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25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zh-CN" altLang="en-US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企业标书（含装订）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0.05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装订费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0.30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页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装订溢价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0.25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元以上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125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元以上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zh-CN" altLang="en-US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加急 </a:t>
                      </a:r>
                      <a:r>
                        <a:rPr lang="en-US" altLang="zh-CN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/ </a:t>
                      </a:r>
                      <a:r>
                        <a:rPr lang="zh-CN" altLang="en-US" sz="130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特殊纸张</a:t>
                      </a:r>
                      <a:endParaRPr lang="zh-CN" altLang="en-US" sz="130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底价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材质加价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自主上浮 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30%</a:t>
                      </a:r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100%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视品类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0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视品类</a:t>
                      </a:r>
                      <a:endParaRPr lang="zh-CN" altLang="en-US" sz="130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762000" y="42672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2000" y="42672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16000" y="43688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为什么能做到这个价格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62000" y="51054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90600" y="5029200"/>
            <a:ext cx="1043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33 </a:t>
            </a:r>
            <a:r>
              <a:rPr lang="zh-CN" altLang="en-US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省直营印刷厂集中生产，纸张与耗材规模集采，成本结构远优于单店</a:t>
            </a:r>
            <a:endParaRPr lang="zh-CN" altLang="en-US" sz="15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62000" y="55372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90600" y="5461000"/>
            <a:ext cx="1043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排版（二合一 </a:t>
            </a:r>
            <a:r>
              <a:rPr lang="en-US" altLang="zh-CN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四合一）自动优化，页数直接减少，成本再降一档</a:t>
            </a:r>
            <a:endParaRPr lang="zh-CN" altLang="en-US" sz="15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62000" y="5969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90600" y="5892800"/>
            <a:ext cx="1043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自提 </a:t>
            </a:r>
            <a:r>
              <a:rPr lang="en-US" altLang="zh-CN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50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次日达按需选择，配送成本透明，运营商不必承担价差风险</a:t>
            </a:r>
            <a:endParaRPr lang="zh-CN" altLang="en-US" sz="150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收益模型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投入对比：为什么 </a:t>
            </a:r>
            <a:r>
              <a:rPr lang="en-US" altLang="zh-CN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元极具性价比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15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51000"/>
          <a:ext cx="10668000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/>
                <a:gridCol w="4267200"/>
                <a:gridCol w="4160520"/>
              </a:tblGrid>
              <a:tr h="584200"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传统图文店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5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云印超市市级站点</a:t>
                      </a:r>
                      <a:endParaRPr lang="zh-CN" altLang="en-US" sz="145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一次性投入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设备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装修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押金，通常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5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万～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30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万元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980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元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每月固定成本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房租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人工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水电，通常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万元以上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近乎为零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产能上限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受设备与人力限制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33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省印刷厂弹性产能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服务半径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公里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全国（线上不限区域）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收入结构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单店零售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代理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商家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线上 </a:t>
                      </a:r>
                      <a:r>
                        <a:rPr lang="en-US" altLang="zh-CN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+ </a:t>
                      </a:r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差价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lang="zh-CN" altLang="en-US" sz="13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经营风险</a:t>
                      </a:r>
                      <a:endParaRPr lang="zh-CN" altLang="en-US" sz="13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重资产、淡旺季明显、设备折旧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3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零库存、零房租、无设备折旧</a:t>
                      </a:r>
                      <a:endParaRPr lang="zh-CN" altLang="en-US" sz="13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06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怎么做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90 </a:t>
            </a:r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天启动路径：照着做就有结果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16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>
            <p:custDataLst>
              <p:tags r:id="rId1"/>
            </p:custDataLst>
          </p:nvPr>
        </p:nvSpPr>
        <p:spPr>
          <a:xfrm>
            <a:off x="762000" y="1549400"/>
            <a:ext cx="10668000" cy="685800"/>
          </a:xfrm>
          <a:prstGeom prst="roundRect">
            <a:avLst>
              <a:gd name="adj" fmla="val 14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762000" y="1549400"/>
            <a:ext cx="1397000" cy="6858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905510" y="1727200"/>
            <a:ext cx="1397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第 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 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</a:t>
            </a:r>
            <a:endParaRPr lang="zh-CN" altLang="en-US" sz="125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2362200" y="1701800"/>
            <a:ext cx="165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建站开通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089400" y="1727200"/>
            <a:ext cx="7188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支付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 → 开通站点 → 领取账号物料 → 参加培训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>
            <p:custDataLst>
              <p:tags r:id="rId6"/>
            </p:custDataLst>
          </p:nvPr>
        </p:nvSpPr>
        <p:spPr>
          <a:xfrm>
            <a:off x="762000" y="2336800"/>
            <a:ext cx="1066800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762000" y="2336800"/>
            <a:ext cx="1397000" cy="6858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905510" y="2514600"/>
            <a:ext cx="1397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第 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4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15 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</a:t>
            </a:r>
            <a:endParaRPr lang="zh-CN" altLang="en-US" sz="125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2362200" y="2489200"/>
            <a:ext cx="165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做出样板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4089400" y="2514600"/>
            <a:ext cx="7188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自己打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单跑通全流程，整理成可复制的成交案例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>
            <p:custDataLst>
              <p:tags r:id="rId11"/>
            </p:custDataLst>
          </p:nvPr>
        </p:nvSpPr>
        <p:spPr>
          <a:xfrm>
            <a:off x="762000" y="3124200"/>
            <a:ext cx="10668000" cy="685800"/>
          </a:xfrm>
          <a:prstGeom prst="roundRect">
            <a:avLst>
              <a:gd name="adj" fmla="val 14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2"/>
            </p:custDataLst>
          </p:nvPr>
        </p:nvSpPr>
        <p:spPr>
          <a:xfrm>
            <a:off x="762000" y="3124200"/>
            <a:ext cx="1397000" cy="6858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3"/>
            </p:custDataLst>
          </p:nvPr>
        </p:nvSpPr>
        <p:spPr>
          <a:xfrm>
            <a:off x="905510" y="3302000"/>
            <a:ext cx="1397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第 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16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30 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</a:t>
            </a:r>
            <a:endParaRPr lang="zh-CN" altLang="en-US" sz="125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2362200" y="3276600"/>
            <a:ext cx="165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首批代理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4089400" y="3302000"/>
            <a:ext cx="7188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招募首批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名代理，做一次社群或线下宣讲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: 圆角 25"/>
          <p:cNvSpPr/>
          <p:nvPr>
            <p:custDataLst>
              <p:tags r:id="rId16"/>
            </p:custDataLst>
          </p:nvPr>
        </p:nvSpPr>
        <p:spPr>
          <a:xfrm>
            <a:off x="762000" y="3911600"/>
            <a:ext cx="1066800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7"/>
            </p:custDataLst>
          </p:nvPr>
        </p:nvSpPr>
        <p:spPr>
          <a:xfrm>
            <a:off x="762000" y="3911600"/>
            <a:ext cx="1397000" cy="6858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905510" y="4089400"/>
            <a:ext cx="1397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第 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31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60 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</a:t>
            </a:r>
            <a:endParaRPr lang="zh-CN" altLang="en-US" sz="125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2362200" y="4064000"/>
            <a:ext cx="165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本地商家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0"/>
            </p:custDataLst>
          </p:nvPr>
        </p:nvSpPr>
        <p:spPr>
          <a:xfrm>
            <a:off x="4089400" y="4089400"/>
            <a:ext cx="7188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走访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20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家目标门店，签约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家商家履约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>
            <p:custDataLst>
              <p:tags r:id="rId21"/>
            </p:custDataLst>
          </p:nvPr>
        </p:nvSpPr>
        <p:spPr>
          <a:xfrm>
            <a:off x="762000" y="4699000"/>
            <a:ext cx="10668000" cy="685800"/>
          </a:xfrm>
          <a:prstGeom prst="roundRect">
            <a:avLst>
              <a:gd name="adj" fmla="val 14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2"/>
            </p:custDataLst>
          </p:nvPr>
        </p:nvSpPr>
        <p:spPr>
          <a:xfrm>
            <a:off x="762000" y="4699000"/>
            <a:ext cx="1397000" cy="6858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3"/>
            </p:custDataLst>
          </p:nvPr>
        </p:nvSpPr>
        <p:spPr>
          <a:xfrm>
            <a:off x="905510" y="4876800"/>
            <a:ext cx="1397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第 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61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90 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</a:t>
            </a:r>
            <a:endParaRPr lang="zh-CN" altLang="en-US" sz="125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4"/>
            </p:custDataLst>
          </p:nvPr>
        </p:nvSpPr>
        <p:spPr>
          <a:xfrm>
            <a:off x="2362200" y="4851400"/>
            <a:ext cx="165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线上放量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4089400" y="4876800"/>
            <a:ext cx="7188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短视频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社群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校园墙内容矩阵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分销链接推广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>
            <p:custDataLst>
              <p:tags r:id="rId26"/>
            </p:custDataLst>
          </p:nvPr>
        </p:nvSpPr>
        <p:spPr>
          <a:xfrm>
            <a:off x="762000" y="5486400"/>
            <a:ext cx="1066800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27"/>
            </p:custDataLst>
          </p:nvPr>
        </p:nvSpPr>
        <p:spPr>
          <a:xfrm>
            <a:off x="762000" y="5486400"/>
            <a:ext cx="1397000" cy="6858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28"/>
            </p:custDataLst>
          </p:nvPr>
        </p:nvSpPr>
        <p:spPr>
          <a:xfrm>
            <a:off x="905510" y="5664200"/>
            <a:ext cx="1397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第 </a:t>
            </a:r>
            <a:r>
              <a:rPr lang="en-US" altLang="zh-CN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90 </a:t>
            </a:r>
            <a:r>
              <a:rPr lang="zh-CN" altLang="en-US" sz="125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天起</a:t>
            </a:r>
            <a:endParaRPr lang="zh-CN" altLang="en-US" sz="125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9"/>
            </p:custDataLst>
          </p:nvPr>
        </p:nvSpPr>
        <p:spPr>
          <a:xfrm>
            <a:off x="2362200" y="5638800"/>
            <a:ext cx="1651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复盘放大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0"/>
            </p:custDataLst>
          </p:nvPr>
        </p:nvSpPr>
        <p:spPr>
          <a:xfrm>
            <a:off x="4089400" y="5664200"/>
            <a:ext cx="7188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数据复盘：哪类客户最赚钱就加倍投入，淘汰低效动作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06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怎么做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本地获客：六条渠道，都能立刻开干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17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600200"/>
            <a:ext cx="5232400" cy="1168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600200"/>
            <a:ext cx="63500" cy="1168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16000" y="1778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校园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6000" y="2159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宿舍楼、社团、考研自习室、班群团长、打印店门口二维码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6197600" y="1600200"/>
            <a:ext cx="5232400" cy="1168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197600" y="1600200"/>
            <a:ext cx="63500" cy="11684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451600" y="1778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企业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1600" y="2159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写字楼物业、产业园服务商、创业孵化器、财税与工商代办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762000" y="2921000"/>
            <a:ext cx="5232400" cy="1168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62000" y="2921000"/>
            <a:ext cx="63500" cy="1168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016000" y="30988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门店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6000" y="34798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便利店、快递驿站、文具店、照相馆、校园超市（做分销点）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6197600" y="2921000"/>
            <a:ext cx="5232400" cy="1168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197600" y="2921000"/>
            <a:ext cx="63500" cy="11684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451600" y="30988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社群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51600" y="34798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本地生活群、宝妈群、家长群、行业群、二手交易群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762000" y="4241800"/>
            <a:ext cx="5232400" cy="1168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62000" y="4241800"/>
            <a:ext cx="63500" cy="1168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016000" y="4419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6000" y="4800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短视频省钱技巧与排版教程、小红书 </a:t>
            </a:r>
            <a:r>
              <a:rPr lang="en-US" altLang="zh-CN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公众号图文、本地问答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6197600" y="4241800"/>
            <a:ext cx="5232400" cy="1168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97600" y="4241800"/>
            <a:ext cx="63500" cy="11684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6451600" y="4419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异业联合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51600" y="4800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考研机构、培训机构、驾校、招聘平台互相导流</a:t>
            </a:r>
            <a:endParaRPr lang="zh-CN" altLang="en-US" sz="13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62000" y="57404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62000" y="57404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016000" y="58420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总部提供海报、宣讲 </a:t>
            </a:r>
            <a:r>
              <a:rPr lang="en-US" altLang="zh-CN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PPT</a:t>
            </a:r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、朋友圈素材、短视频脚本、社群话术，直接可用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06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怎么做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代理招募话术：照着念就能开头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18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549400"/>
            <a:ext cx="10668000" cy="2540000"/>
          </a:xfrm>
          <a:prstGeom prst="roundRect">
            <a:avLst>
              <a:gd name="adj" fmla="val 6000"/>
            </a:avLst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549400"/>
            <a:ext cx="76200" cy="25400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68400" y="1854200"/>
            <a:ext cx="9906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「你不需要开店、不需要买设备。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我这边是云印超市 </a:t>
            </a:r>
            <a:r>
              <a:rPr lang="en-US" altLang="zh-CN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XX </a:t>
            </a:r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市站点，彩印最低 </a:t>
            </a:r>
            <a:r>
              <a:rPr lang="en-US" altLang="zh-CN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分钱一页，全国 </a:t>
            </a:r>
            <a:r>
              <a:rPr lang="en-US" altLang="zh-CN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33 </a:t>
            </a:r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省印刷厂直发，大部分城市次日达。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你只要把链接发到你的群和朋友，客户自己下单付款，你不用垫钱、不用发货，订单完成第二天结算佣金。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  <a:p>
            <a:r>
              <a:rPr lang="zh-CN" altLang="en-US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要不要先自己打一单试试价格？」</a:t>
            </a:r>
            <a:endParaRPr lang="zh-CN" altLang="en-US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000" y="44450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2000" y="44450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016000" y="45466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话术背后是三个「不用」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762000" y="5130800"/>
            <a:ext cx="3302000" cy="965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90600" y="5308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不用投钱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90600" y="5664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代理零库存、零设备、零房租，只需转发链接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4343400" y="5130800"/>
            <a:ext cx="3302000" cy="965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572000" y="5308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不用发货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72000" y="5664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印刷厂直发或本地商家履约，总部管售后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7924800" y="5130800"/>
            <a:ext cx="3302000" cy="965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153400" y="5308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不用等钱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53400" y="5664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订单完成次日结算，佣金明细后台可查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06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怎么做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总部支持：你只管招商与推广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19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6764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90600" y="19558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62355" y="19094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97000" y="19304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产能支持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90600" y="2362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33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省直营印刷厂就近生产，弹性产能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4343400" y="16764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572000" y="19558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643755" y="19094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78400" y="19304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价格支持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72000" y="2362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0.05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页起直供底价，保证竞争力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7924800" y="16764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153400" y="19558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225155" y="19094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59800" y="19304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系统支持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53400" y="2362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分销系统 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商家系统 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云资料库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762000" y="31496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90600" y="34290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062355" y="33826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4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97000" y="34036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结算支持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90600" y="3835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分润自动计算，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T+1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结算单可查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4343400" y="31496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572000" y="34290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4643755" y="33826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78400" y="34036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培训支持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72000" y="3835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新手训练营 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一对一答疑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7924800" y="31496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153400" y="34290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8225155" y="33826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6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559800" y="34036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物料支持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153400" y="3835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海报 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PPT /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素材 </a:t>
            </a:r>
            <a:r>
              <a:rPr lang="en-US" altLang="zh-CN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视频脚本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762000" y="46228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990600" y="49022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1062355" y="48558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7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397000" y="48768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运营支持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90600" y="5308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开学季、考试季活动策划与营销日历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4343400" y="46228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572000" y="49022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4643755" y="48558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8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78400" y="48768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售后支持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72000" y="5308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订单与物流异常由总部协助处理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矩形: 圆角 50"/>
          <p:cNvSpPr/>
          <p:nvPr/>
        </p:nvSpPr>
        <p:spPr>
          <a:xfrm>
            <a:off x="7924800" y="4622800"/>
            <a:ext cx="3302000" cy="1295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8153400" y="4902200"/>
            <a:ext cx="279400" cy="2794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8225155" y="4855845"/>
            <a:ext cx="279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sz="11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</a:t>
            </a:r>
            <a:endParaRPr lang="zh-CN" altLang="en-US" sz="11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559800" y="48768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产品支持</a:t>
            </a:r>
            <a:endParaRPr lang="zh-CN" altLang="en-US" sz="15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153400" y="53086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系统持续升级，运营商免费同步</a:t>
            </a:r>
            <a:endParaRPr lang="zh-CN" altLang="en-US" sz="12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62000" y="61468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300" b="1">
                <a:solidFill>
                  <a:srgbClr val="14487A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客诉、退换、物流异常由总部与履约方兜底，运营商不背售后压力。</a:t>
            </a:r>
            <a:endParaRPr lang="zh-CN" altLang="en-US" sz="1300" b="1">
              <a:solidFill>
                <a:srgbClr val="14487A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07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区域政策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区域政策：线下独占一城，线上辐射全国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20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549400"/>
            <a:ext cx="5232400" cy="3403600"/>
          </a:xfrm>
          <a:prstGeom prst="roundRect">
            <a:avLst>
              <a:gd name="adj" fmla="val 8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549400"/>
            <a:ext cx="5232400" cy="5588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05510" y="1676400"/>
            <a:ext cx="5232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我们的承诺 </a:t>
            </a:r>
            <a:r>
              <a:rPr lang="en-US" altLang="zh-CN" sz="16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6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一市一人一站点</a:t>
            </a:r>
            <a:endParaRPr lang="zh-CN" altLang="en-US" sz="16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66800" y="24892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95400" y="2413000"/>
            <a:ext cx="4495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每个城市仅签约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名市级运营商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66800" y="29718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295400" y="2895600"/>
            <a:ext cx="4495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签约后不再授权第二人在本市开展站点业务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066800" y="34544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295400" y="3378200"/>
            <a:ext cx="4495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总部不在本市开发同一类渠道造成内耗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66800" y="3937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295400" y="3860800"/>
            <a:ext cx="4495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本市代理与商家的订单、分润统一归属本站点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066800" y="44196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295400" y="4343400"/>
            <a:ext cx="4495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归属关系系统留痕，可追溯、可对账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6299200" y="1549400"/>
            <a:ext cx="5130800" cy="3403600"/>
          </a:xfrm>
          <a:prstGeom prst="roundRect">
            <a:avLst>
              <a:gd name="adj" fmla="val 8000"/>
            </a:avLst>
          </a:prstGeom>
          <a:solidFill>
            <a:srgbClr val="E5EEFA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299200" y="1549400"/>
            <a:ext cx="5130800" cy="558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442710" y="16764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2D20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您的权益 </a:t>
            </a:r>
            <a:r>
              <a:rPr lang="en-US" altLang="zh-CN" sz="1600" b="1">
                <a:solidFill>
                  <a:srgbClr val="2D20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600" b="1">
                <a:solidFill>
                  <a:srgbClr val="2D20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线上获客不限区域</a:t>
            </a:r>
            <a:endParaRPr lang="zh-CN" altLang="en-US" sz="1600" b="1">
              <a:solidFill>
                <a:srgbClr val="2D200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604000" y="24892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832600" y="2413000"/>
            <a:ext cx="4394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线上渠道带来的客户与订单不限省市，任意发展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604000" y="29718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832600" y="2895600"/>
            <a:ext cx="4394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专属链接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邀请码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二维码下单永久绑定归属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604000" y="34544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832600" y="3378200"/>
            <a:ext cx="4394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佣金 </a:t>
            </a:r>
            <a:r>
              <a:rPr lang="en-US" altLang="zh-CN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T+1 </a:t>
            </a:r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结算，明细逐笔可查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604000" y="39370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832600" y="3860800"/>
            <a:ext cx="4394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本市只有你一个人，全国线上市场对所有人开放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604000" y="4419600"/>
            <a:ext cx="88900" cy="88900"/>
          </a:xfrm>
          <a:prstGeom prst="ellipse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832600" y="4343400"/>
            <a:ext cx="4394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3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能力强、单量多，收益上不封顶</a:t>
            </a:r>
            <a:endParaRPr lang="zh-CN" altLang="en-US" sz="13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762000" y="5232400"/>
            <a:ext cx="10668000" cy="863600"/>
          </a:xfrm>
          <a:prstGeom prst="roundRect">
            <a:avLst>
              <a:gd name="adj" fmla="val 8000"/>
            </a:avLst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833755" y="5481955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7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一市一人一站点：本地不会有其他人抢生意；线上不限省市：全国都是你的市场。</a:t>
            </a:r>
            <a:endParaRPr lang="zh-CN" altLang="en-US" sz="17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08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入驻流程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合作门槛与建议投入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21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762000" y="1600200"/>
          <a:ext cx="660400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1067"/>
                <a:gridCol w="4842934"/>
              </a:tblGrid>
              <a:tr h="584200"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条件项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要求</a:t>
                      </a:r>
                      <a:endParaRPr lang="zh-CN" altLang="en-US" sz="1400" b="1">
                        <a:solidFill>
                          <a:srgbClr val="FFFFFF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38100" cmpd="sng">
                      <a:solidFill>
                        <a:srgbClr val="C6D4E6"/>
                      </a:solidFill>
                    </a:lnB>
                    <a:solidFill>
                      <a:srgbClr val="0B3D91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主体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个人或企业均可，具备完全民事行为能力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381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区域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全国各城市，已签约城市不再开放（签约前确认可售状态）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意愿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认可线上打印模式，愿意投入时间做本地招商与推广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资源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有本地人脉、社群、校园或企业资源者优先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0F5FC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zh-CN" altLang="en-US" sz="1250" b="1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合规</a:t>
                      </a:r>
                      <a:endParaRPr lang="zh-CN" altLang="en-US" sz="1250" b="1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50" b="0">
                          <a:solidFill>
                            <a:srgbClr val="222A36"/>
                          </a:solidFill>
                          <a:latin typeface="Segoe UI" panose="020B0502040204020203" pitchFamily="34" charset="0"/>
                          <a:ea typeface="微软雅黑" panose="020B0503020204020204" pitchFamily="34" charset="-122"/>
                        </a:rPr>
                        <a:t>无严重失信、违法记录，遵守平台价格与品牌规则</a:t>
                      </a:r>
                      <a:endParaRPr lang="zh-CN" altLang="en-US" sz="1250" b="0">
                        <a:solidFill>
                          <a:srgbClr val="222A36"/>
                        </a:solidFill>
                        <a:latin typeface="Segoe UI" panose="020B0502040204020203" pitchFamily="34" charset="0"/>
                        <a:ea typeface="微软雅黑" panose="020B0503020204020204" pitchFamily="34" charset="-122"/>
                      </a:endParaRPr>
                    </a:p>
                  </a:txBody>
                  <a:tcPr marL="101600" marR="76200" marT="38100" marB="38100" anchor="ctr">
                    <a:lnL w="12700" cmpd="sng">
                      <a:solidFill>
                        <a:srgbClr val="C6D4E6"/>
                      </a:solidFill>
                    </a:lnL>
                    <a:lnR w="12700" cmpd="sng">
                      <a:solidFill>
                        <a:srgbClr val="C6D4E6"/>
                      </a:solidFill>
                    </a:lnR>
                    <a:lnT w="12700" cmpd="sng">
                      <a:solidFill>
                        <a:srgbClr val="C6D4E6"/>
                      </a:solidFill>
                    </a:lnT>
                    <a:lnB w="12700" cmpd="sng">
                      <a:solidFill>
                        <a:srgbClr val="C6D4E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矩形: 圆角 11"/>
          <p:cNvSpPr/>
          <p:nvPr/>
        </p:nvSpPr>
        <p:spPr>
          <a:xfrm>
            <a:off x="7721600" y="1600200"/>
            <a:ext cx="3708400" cy="3403600"/>
          </a:xfrm>
          <a:prstGeom prst="roundRect">
            <a:avLst>
              <a:gd name="adj" fmla="val 8000"/>
            </a:avLst>
          </a:prstGeom>
          <a:solidFill>
            <a:srgbClr val="E5EEFA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001000" y="1803400"/>
            <a:ext cx="3175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建议投入</a:t>
            </a:r>
            <a:endParaRPr lang="zh-CN" altLang="en-US" sz="1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01000" y="2286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资金</a:t>
            </a:r>
            <a:endParaRPr lang="zh-CN" altLang="en-US" sz="14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63000" y="22606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元站点费 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推广预算 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500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2,000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月（可自定）</a:t>
            </a:r>
            <a:endParaRPr lang="zh-CN" altLang="en-US" sz="12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01000" y="29083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时间</a:t>
            </a:r>
            <a:endParaRPr lang="zh-CN" altLang="en-US" sz="14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63000" y="2882900"/>
            <a:ext cx="24892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前期每天 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～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小时，稳定期可团队化运作</a:t>
            </a:r>
            <a:endParaRPr lang="zh-CN" altLang="en-US" sz="12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01000" y="35052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工具</a:t>
            </a:r>
            <a:endParaRPr lang="zh-CN" altLang="en-US" sz="14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63000" y="3479800"/>
            <a:ext cx="2489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一部手机 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微信社群 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+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后台账号</a:t>
            </a:r>
            <a:endParaRPr lang="zh-CN" altLang="en-US" sz="12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01000" y="39243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目标</a:t>
            </a:r>
            <a:endParaRPr lang="zh-CN" altLang="en-US" sz="140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63000" y="3898900"/>
            <a:ext cx="2489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首季度 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名代理、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家商家、</a:t>
            </a:r>
            <a:r>
              <a:rPr lang="en-US" altLang="zh-CN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50 </a:t>
            </a:r>
            <a:r>
              <a:rPr lang="zh-CN" altLang="en-US" sz="1250">
                <a:solidFill>
                  <a:srgbClr val="222A36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</a:t>
            </a:r>
            <a:endParaRPr lang="zh-CN" altLang="en-US" sz="1250">
              <a:solidFill>
                <a:srgbClr val="222A36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2000" y="52578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62000" y="52578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16000" y="53594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运营建议指标（自我管理，不作为强制罚款依据）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762000" y="5867400"/>
            <a:ext cx="2489200" cy="381000"/>
          </a:xfrm>
          <a:prstGeom prst="roundRect">
            <a:avLst>
              <a:gd name="adj" fmla="val 2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939800" y="59182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活跃代理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 / </a:t>
            </a:r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半年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20</a:t>
            </a:r>
            <a:endParaRPr lang="zh-CN" altLang="en-US" sz="12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3454400" y="5867400"/>
            <a:ext cx="2489200" cy="381000"/>
          </a:xfrm>
          <a:prstGeom prst="roundRect">
            <a:avLst>
              <a:gd name="adj" fmla="val 2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632200" y="59182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合作商家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 / </a:t>
            </a:r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半年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10</a:t>
            </a:r>
            <a:endParaRPr lang="zh-CN" altLang="en-US" sz="12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6146800" y="5867400"/>
            <a:ext cx="2489200" cy="381000"/>
          </a:xfrm>
          <a:prstGeom prst="roundRect">
            <a:avLst>
              <a:gd name="adj" fmla="val 2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324600" y="59182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月订单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50 </a:t>
            </a:r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半年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300 </a:t>
            </a:r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单</a:t>
            </a:r>
            <a:endParaRPr lang="zh-CN" altLang="en-US" sz="12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8839200" y="5867400"/>
            <a:ext cx="2489200" cy="381000"/>
          </a:xfrm>
          <a:prstGeom prst="roundRect">
            <a:avLst>
              <a:gd name="adj" fmla="val 2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9017000" y="59182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客户复购 ≥ </a:t>
            </a:r>
            <a:r>
              <a:rPr lang="en-US" altLang="zh-CN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30% / </a:t>
            </a:r>
            <a:r>
              <a:rPr lang="zh-CN" altLang="en-US" sz="12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持续维护</a:t>
            </a:r>
            <a:endParaRPr lang="zh-CN" altLang="en-US" sz="12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08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入驻流程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入驻流程：五步落地，最快当天开工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22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905000"/>
            <a:ext cx="1981200" cy="25400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905000"/>
            <a:ext cx="1981200" cy="584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33755" y="2032000"/>
            <a:ext cx="1981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01</a:t>
            </a:r>
            <a:endParaRPr lang="zh-CN" altLang="en-US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9800" y="2667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确认城市可售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9800" y="32766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向招商对接人确认目标城市是否已被签约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43200" y="2997200"/>
            <a:ext cx="17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0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0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2921000" y="1905000"/>
            <a:ext cx="1981200" cy="254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921000" y="1905000"/>
            <a:ext cx="1981200" cy="5842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992755" y="2032000"/>
            <a:ext cx="1981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02</a:t>
            </a:r>
            <a:endParaRPr lang="zh-CN" altLang="en-US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98800" y="2667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提交申请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098800" y="32766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个人信息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主体信息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意向城市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联系方式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02200" y="2997200"/>
            <a:ext cx="17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0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0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80000" y="1905000"/>
            <a:ext cx="1981200" cy="25400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080000" y="1905000"/>
            <a:ext cx="1981200" cy="584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151755" y="2032000"/>
            <a:ext cx="1981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03</a:t>
            </a:r>
            <a:endParaRPr lang="zh-CN" altLang="en-US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57800" y="2667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审核沟通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57800" y="32766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个工作日内反馈审核结果与合作方案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61200" y="2997200"/>
            <a:ext cx="17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0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0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7239000" y="1905000"/>
            <a:ext cx="1981200" cy="254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239000" y="1905000"/>
            <a:ext cx="1981200" cy="5842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310755" y="2032000"/>
            <a:ext cx="1981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04</a:t>
            </a:r>
            <a:endParaRPr lang="zh-CN" altLang="en-US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16800" y="2667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签约支付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416800" y="32766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签署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《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市级运营商合作协议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》+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支付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元站点授权费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20200" y="2997200"/>
            <a:ext cx="1778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000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▶</a:t>
            </a:r>
            <a:endParaRPr lang="zh-CN" altLang="en-US" sz="1000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9398000" y="1905000"/>
            <a:ext cx="1981200" cy="25400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9398000" y="1905000"/>
            <a:ext cx="1981200" cy="584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9469755" y="2032000"/>
            <a:ext cx="1981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altLang="zh-CN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05</a:t>
            </a:r>
            <a:endParaRPr lang="zh-CN" altLang="en-US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575800" y="2667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开通开工</a:t>
            </a:r>
            <a:endParaRPr lang="zh-CN" altLang="en-US" sz="15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575800" y="32766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当天开通站点后台、发放物料、安排首轮培训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2000" y="4826000"/>
            <a:ext cx="10668000" cy="482600"/>
          </a:xfrm>
          <a:prstGeom prst="rect">
            <a:avLst/>
          </a:prstGeom>
          <a:solidFill>
            <a:srgbClr val="E5EEF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762000" y="4826000"/>
            <a:ext cx="76200" cy="4826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016000" y="49276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所需材料</a:t>
            </a:r>
            <a:endParaRPr lang="zh-CN" altLang="en-US" sz="16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矩形: 圆角 42"/>
          <p:cNvSpPr/>
          <p:nvPr/>
        </p:nvSpPr>
        <p:spPr>
          <a:xfrm>
            <a:off x="762000" y="5435600"/>
            <a:ext cx="3302000" cy="787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965200" y="5562600"/>
            <a:ext cx="289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个人签约</a:t>
            </a:r>
            <a:endParaRPr lang="zh-CN" altLang="en-US" sz="14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65200" y="5842000"/>
            <a:ext cx="289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身份证正反面、手机号、微信、意向城市、收款账户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4343400" y="5435600"/>
            <a:ext cx="3302000" cy="787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4546600" y="5562600"/>
            <a:ext cx="289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企业签约</a:t>
            </a:r>
            <a:endParaRPr lang="zh-CN" altLang="en-US" sz="14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546600" y="5842000"/>
            <a:ext cx="289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营业执照、法人身份证、对公账户、联系人信息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7924800" y="5435600"/>
            <a:ext cx="3302000" cy="787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8128000" y="5562600"/>
            <a:ext cx="289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4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补充材料</a:t>
            </a:r>
            <a:endParaRPr lang="zh-CN" altLang="en-US" sz="14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28000" y="5842000"/>
            <a:ext cx="28956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本地资源说明（社群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校园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企业 </a:t>
            </a:r>
            <a:r>
              <a:rPr lang="en-US" altLang="zh-CN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15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门店），用于匹配支持方案</a:t>
            </a:r>
            <a:endParaRPr lang="zh-CN" altLang="en-US" sz="115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76200"/>
            <a:ext cx="3048000" cy="381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62000" y="381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08 </a:t>
            </a:r>
            <a:r>
              <a:rPr lang="zh-CN" altLang="en-US" sz="1150" b="1">
                <a:solidFill>
                  <a:srgbClr val="E2A02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入驻流程</a:t>
            </a:r>
            <a:endParaRPr lang="zh-CN" altLang="en-US" sz="1150" b="1">
              <a:solidFill>
                <a:srgbClr val="E2A02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000" y="635000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270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常见问题</a:t>
            </a:r>
            <a:endParaRPr lang="zh-CN" altLang="en-US" sz="270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2000" y="1270000"/>
            <a:ext cx="965200" cy="4445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7200" y="1270000"/>
            <a:ext cx="279400" cy="4445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541000" y="6324600"/>
            <a:ext cx="1143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100" b="1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23</a:t>
            </a:r>
            <a:endParaRPr lang="zh-CN" altLang="en-US" sz="1100" b="1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2000" y="6350000"/>
            <a:ext cx="10668000" cy="12700"/>
          </a:xfrm>
          <a:prstGeom prst="rect">
            <a:avLst/>
          </a:prstGeom>
          <a:solidFill>
            <a:srgbClr val="C6D4E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762000" y="1600200"/>
            <a:ext cx="5232400" cy="1422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62000" y="1600200"/>
            <a:ext cx="63500" cy="1422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16000" y="1752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Q  980 </a:t>
            </a:r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元后面还要交钱吗？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6000" y="2133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  </a:t>
            </a:r>
            <a:r>
              <a:rPr lang="zh-CN" altLang="en-US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一次性站点授权费。印刷成本按订单结算，不从运营商账上另扣；系统升级不再收费。</a:t>
            </a:r>
            <a:endParaRPr lang="zh-CN" altLang="en-US" sz="12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6197600" y="1600200"/>
            <a:ext cx="5232400" cy="1422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197600" y="1600200"/>
            <a:ext cx="63500" cy="14224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451600" y="1752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Q  </a:t>
            </a:r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不懂印刷、不会设计能做吗？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1600" y="21336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  </a:t>
            </a:r>
            <a:r>
              <a:rPr lang="zh-CN" altLang="en-US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可以。系统自动解析、自动计价、自动派单，你只需要找客户和招代理。</a:t>
            </a:r>
            <a:endParaRPr lang="zh-CN" altLang="en-US" sz="12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762000" y="3175000"/>
            <a:ext cx="5232400" cy="1422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62000" y="3175000"/>
            <a:ext cx="63500" cy="1422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016000" y="33274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Q  </a:t>
            </a:r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本地已有打印店，怎么竞争？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6000" y="37084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  </a:t>
            </a:r>
            <a:r>
              <a:rPr lang="zh-CN" altLang="en-US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不做到店客，做不方便到店的客户：深夜赶论文、要胶装标书、想省钱的团长。也可以把门店变成你的入驻商家。</a:t>
            </a:r>
            <a:endParaRPr lang="zh-CN" altLang="en-US" sz="12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6197600" y="3175000"/>
            <a:ext cx="5232400" cy="1422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197600" y="3175000"/>
            <a:ext cx="63500" cy="14224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451600" y="33274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Q  </a:t>
            </a:r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线上不限区域会互相抢单吗？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51600" y="37084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  </a:t>
            </a:r>
            <a:r>
              <a:rPr lang="zh-CN" altLang="en-US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不会。线下本市独占；线上按链接与邀请码归属，谁的客户归谁，永久绑定。</a:t>
            </a:r>
            <a:endParaRPr lang="zh-CN" altLang="en-US" sz="12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762000" y="4749800"/>
            <a:ext cx="5232400" cy="1422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62000" y="4749800"/>
            <a:ext cx="63500" cy="1422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016000" y="4902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Q  </a:t>
            </a:r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我招的代理会被总部撬走吗？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6000" y="5283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  </a:t>
            </a:r>
            <a:r>
              <a:rPr lang="zh-CN" altLang="en-US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不会。代理归属关系系统锁定，分润按绑定关系结算，这是分销系统的核心机制。</a:t>
            </a:r>
            <a:endParaRPr lang="zh-CN" altLang="en-US" sz="12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6197600" y="4749800"/>
            <a:ext cx="5232400" cy="1422400"/>
          </a:xfrm>
          <a:prstGeom prst="roundRect">
            <a:avLst>
              <a:gd name="adj" fmla="val 10000"/>
            </a:avLst>
          </a:prstGeom>
          <a:solidFill>
            <a:srgbClr val="F0F5FC"/>
          </a:solidFill>
          <a:ln w="12700">
            <a:solidFill>
              <a:srgbClr val="C6D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97600" y="4749800"/>
            <a:ext cx="63500" cy="1422400"/>
          </a:xfrm>
          <a:prstGeom prst="rect">
            <a:avLst/>
          </a:prstGeom>
          <a:solidFill>
            <a:srgbClr val="458BD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6451600" y="4902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Q  </a:t>
            </a:r>
            <a:r>
              <a:rPr lang="zh-CN" altLang="en-US" sz="1450" b="1">
                <a:solidFill>
                  <a:srgbClr val="0B3D91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做不起来能退费吗？</a:t>
            </a:r>
            <a:endParaRPr lang="zh-CN" altLang="en-US" sz="1450" b="1">
              <a:solidFill>
                <a:srgbClr val="0B3D9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51600" y="5283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A  </a:t>
            </a:r>
            <a:r>
              <a:rPr lang="zh-CN" altLang="en-US" sz="1200">
                <a:solidFill>
                  <a:srgbClr val="626E7E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站点授权费一经开通即占用该市独占名额，按协议约定不予退还，请在签约前确认理解。</a:t>
            </a:r>
            <a:endParaRPr lang="zh-CN" altLang="en-US" sz="1200">
              <a:solidFill>
                <a:srgbClr val="626E7E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3D9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487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160000" y="762000"/>
            <a:ext cx="1651000" cy="1524000"/>
          </a:xfrm>
          <a:prstGeom prst="rect">
            <a:avLst/>
          </a:prstGeom>
          <a:solidFill>
            <a:srgbClr val="2260B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160000" y="2794000"/>
            <a:ext cx="1651000" cy="1143000"/>
          </a:xfrm>
          <a:prstGeom prst="rect">
            <a:avLst/>
          </a:prstGeom>
          <a:solidFill>
            <a:srgbClr val="2C74C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160000" y="4445000"/>
            <a:ext cx="1651000" cy="1651000"/>
          </a:xfrm>
          <a:prstGeom prst="rect">
            <a:avLst/>
          </a:prstGeom>
          <a:solidFill>
            <a:srgbClr val="2260B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62000" y="1524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4000" b="1">
                <a:solidFill>
                  <a:srgbClr val="FFFFFF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现在，只差一个决定</a:t>
            </a:r>
            <a:endParaRPr lang="zh-CN" altLang="en-US" sz="4000" b="1">
              <a:solidFill>
                <a:srgbClr val="FFFFFF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2000" y="2362200"/>
            <a:ext cx="1219200" cy="508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62000" y="2667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980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 </a:t>
            </a:r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 </a:t>
            </a:r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站点 </a:t>
            </a:r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一市一人一站点 </a:t>
            </a:r>
            <a:r>
              <a:rPr lang="en-US" altLang="zh-CN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900">
                <a:solidFill>
                  <a:srgbClr val="C8DCF5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线上获客不限省市</a:t>
            </a:r>
            <a:endParaRPr lang="zh-CN" altLang="en-US" sz="1900">
              <a:solidFill>
                <a:srgbClr val="C8DCF5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2000" y="33274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全国 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33 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省直营印刷厂 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部分城市次日达 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彩印最低 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0.05 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元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页</a:t>
            </a:r>
            <a:endParaRPr lang="zh-CN" altLang="en-US" sz="1500">
              <a:solidFill>
                <a:srgbClr val="B9D0F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  <a:p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云印分销系统（无限收代理） 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独立打印商家管理系统 </a:t>
            </a:r>
            <a:r>
              <a:rPr lang="en-US" altLang="zh-CN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· </a:t>
            </a:r>
            <a:r>
              <a:rPr lang="zh-CN" altLang="en-US" sz="1500">
                <a:solidFill>
                  <a:srgbClr val="B9D0F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云资料库一键同步</a:t>
            </a:r>
            <a:endParaRPr lang="zh-CN" altLang="en-US" sz="1500">
              <a:solidFill>
                <a:srgbClr val="B9D0F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2000" y="4724400"/>
            <a:ext cx="4826000" cy="787400"/>
          </a:xfrm>
          <a:prstGeom prst="rect">
            <a:avLst/>
          </a:prstGeom>
          <a:solidFill>
            <a:srgbClr val="E2A02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05510" y="4948555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2100" b="1">
                <a:solidFill>
                  <a:srgbClr val="281E00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立即锁定您的城市站点</a:t>
            </a:r>
            <a:endParaRPr lang="zh-CN" altLang="en-US" sz="2100" b="1">
              <a:solidFill>
                <a:srgbClr val="281E00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2000" y="4724400"/>
            <a:ext cx="3810000" cy="787400"/>
          </a:xfrm>
          <a:prstGeom prst="rect">
            <a:avLst/>
          </a:prstGeom>
          <a:noFill/>
          <a:ln w="15240" cap="flat" cmpd="sng" algn="ctr">
            <a:solidFill>
              <a:srgbClr val="96B9E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985510" y="4948555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zh-CN" altLang="en-US" sz="1600" b="1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每市仅 </a:t>
            </a:r>
            <a:r>
              <a:rPr lang="en-US" altLang="zh-CN" sz="1600" b="1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1 </a:t>
            </a:r>
            <a:r>
              <a:rPr lang="zh-CN" altLang="en-US" sz="1600" b="1">
                <a:solidFill>
                  <a:srgbClr val="D7E6F8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个名额，先签先得</a:t>
            </a:r>
            <a:endParaRPr lang="zh-CN" altLang="en-US" sz="1600" b="1">
              <a:solidFill>
                <a:srgbClr val="D7E6F8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2000" y="58166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CN" altLang="en-US" sz="1150">
                <a:solidFill>
                  <a:srgbClr val="96AFD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本材料所载收益测算为示例推演，不构成收益承诺；具体权利义务以双方签署的</a:t>
            </a:r>
            <a:r>
              <a:rPr lang="en-US" altLang="zh-CN" sz="1150">
                <a:solidFill>
                  <a:srgbClr val="96AFD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《</a:t>
            </a:r>
            <a:r>
              <a:rPr lang="zh-CN" altLang="en-US" sz="1150">
                <a:solidFill>
                  <a:srgbClr val="96AFD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市级运营商合作协议</a:t>
            </a:r>
            <a:r>
              <a:rPr lang="en-US" altLang="zh-CN" sz="1150">
                <a:solidFill>
                  <a:srgbClr val="96AFD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》</a:t>
            </a:r>
            <a:r>
              <a:rPr lang="zh-CN" altLang="en-US" sz="1150">
                <a:solidFill>
                  <a:srgbClr val="96AFD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为准。</a:t>
            </a:r>
            <a:endParaRPr lang="zh-CN" altLang="en-US" sz="1150">
              <a:solidFill>
                <a:srgbClr val="96AFD2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3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4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5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6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7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8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9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0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1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2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3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4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5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6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7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8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19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0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1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2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3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4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5.xml><?xml version="1.0" encoding="utf-8"?>
<p:tagLst xmlns:p="http://schemas.openxmlformats.org/presentationml/2006/main">
  <p:tag name="KSO_WM_DIAGRAM_VIRTUALLY_FRAME" val="{&quot;height&quot;:351.08125984251967,&quot;left&quot;:60,&quot;top&quot;:120,&quot;width&quot;:840}"/>
</p:tagLst>
</file>

<file path=ppt/tags/tag26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27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28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29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0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1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2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3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4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5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6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7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8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39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0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1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2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3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4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5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6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7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8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49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50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51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52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53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54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ags/tag55.xml><?xml version="1.0" encoding="utf-8"?>
<p:tagLst xmlns:p="http://schemas.openxmlformats.org/presentationml/2006/main">
  <p:tag name="KSO_WM_DIAGRAM_VIRTUALLY_FRAME" val="{&quot;height&quot;:364,&quot;left&quot;:60,&quot;top&quot;:122,&quot;width&quot;:840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6097</Words>
  <Application>WPS 演示</Application>
  <PresentationFormat>自定义</PresentationFormat>
  <Paragraphs>1016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Segoe UI</vt:lpstr>
      <vt:lpstr>微软雅黑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万盈 梁</dc:creator>
  <cp:lastModifiedBy>梁万盈</cp:lastModifiedBy>
  <cp:revision>2</cp:revision>
  <dcterms:created xsi:type="dcterms:W3CDTF">2026-09-10T01:39:00Z</dcterms:created>
  <dcterms:modified xsi:type="dcterms:W3CDTF">2026-09-10T01:51:25Z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314120AC0011495AB1CB5EAFF5A2A958_12</vt:lpwstr>
  </property>
</Properties>
</file>